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49"/>
  </p:handoutMasterIdLst>
  <p:sldIdLst>
    <p:sldId id="256" r:id="rId2"/>
    <p:sldId id="471" r:id="rId3"/>
    <p:sldId id="496" r:id="rId4"/>
    <p:sldId id="497" r:id="rId5"/>
    <p:sldId id="498" r:id="rId6"/>
    <p:sldId id="499" r:id="rId7"/>
    <p:sldId id="500" r:id="rId8"/>
    <p:sldId id="46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5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66" r:id="rId25"/>
    <p:sldId id="427" r:id="rId26"/>
    <p:sldId id="448" r:id="rId27"/>
    <p:sldId id="468" r:id="rId28"/>
    <p:sldId id="429" r:id="rId29"/>
    <p:sldId id="430" r:id="rId30"/>
    <p:sldId id="432" r:id="rId31"/>
    <p:sldId id="434" r:id="rId32"/>
    <p:sldId id="436" r:id="rId33"/>
    <p:sldId id="437" r:id="rId34"/>
    <p:sldId id="442" r:id="rId35"/>
    <p:sldId id="439" r:id="rId36"/>
    <p:sldId id="485" r:id="rId37"/>
    <p:sldId id="472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6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7E435-D8D4-42C7-85AE-4408DB76492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2CD475-D8D9-4435-9026-67BE120FF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1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2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9191-1EF2-4324-9E8C-166C627237C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9F3C-B1AC-4F81-AEB0-57E12843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ipadvisor.com/ShowUserReviews-g52802-d585856-r781467795-Woodloch_Pines_Resort-Hawley_Pocono_Mountains_Region_Pennsylvania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ipadvisor.com/ShowUserReviews-g52802-d585856-r764807724-Woodloch_Pines_Resort-Hawley_Pocono_Mountains_Region_Pennsylvani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5256538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odlochred.wpengine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oodlochred.wpengine.com/special-statement/" TargetMode="External"/><Relationship Id="rId2" Type="http://schemas.openxmlformats.org/officeDocument/2006/relationships/hyperlink" Target="https://woodlochred.wpeng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odlochred.wpengine.com/long-term-rentals/" TargetMode="External"/><Relationship Id="rId4" Type="http://schemas.openxmlformats.org/officeDocument/2006/relationships/hyperlink" Target="https://woodlochred.wpengine.com/woodloch-vacation-rental-experience-pocono-mountains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66" y="1955736"/>
            <a:ext cx="11495314" cy="164630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Woodloch Springs </a:t>
            </a:r>
            <a:br>
              <a:rPr lang="en-US" sz="6000" b="1" dirty="0" smtClean="0"/>
            </a:br>
            <a:r>
              <a:rPr lang="en-US" sz="6000" b="1" dirty="0" smtClean="0"/>
              <a:t>Vacation Rental Homeowner Meeting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March 20, 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12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Vacation Rental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Proactive Approach</a:t>
            </a:r>
          </a:p>
          <a:p>
            <a:r>
              <a:rPr lang="en-US" dirty="0"/>
              <a:t>Spot Checking Vacation Rental Homes on a daily basis</a:t>
            </a:r>
          </a:p>
          <a:p>
            <a:r>
              <a:rPr lang="en-US" dirty="0" smtClean="0"/>
              <a:t>Open communication </a:t>
            </a:r>
            <a:r>
              <a:rPr lang="en-US" dirty="0"/>
              <a:t>with Vacation Rental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Continues to build strong relationships with team</a:t>
            </a:r>
            <a:endParaRPr lang="en-US" dirty="0"/>
          </a:p>
          <a:p>
            <a:r>
              <a:rPr lang="en-US" dirty="0" smtClean="0"/>
              <a:t>Communicating with home owners as much as possible</a:t>
            </a:r>
          </a:p>
          <a:p>
            <a:pPr lvl="1"/>
            <a:r>
              <a:rPr lang="en-US" dirty="0" smtClean="0"/>
              <a:t>Connecting with home owners while on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 2020/2021  -Inspection reports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Inspections are in the process of being rolled out</a:t>
            </a:r>
          </a:p>
          <a:p>
            <a:r>
              <a:rPr lang="en-US" dirty="0" smtClean="0"/>
              <a:t>Our approach this year, took into consideration the decline in rentals due to COVID -19</a:t>
            </a:r>
          </a:p>
          <a:p>
            <a:r>
              <a:rPr lang="en-US" dirty="0"/>
              <a:t>U</a:t>
            </a:r>
            <a:r>
              <a:rPr lang="en-US" dirty="0" smtClean="0"/>
              <a:t>pcoming projects/ updates are noted for planning purpose</a:t>
            </a:r>
          </a:p>
          <a:p>
            <a:r>
              <a:rPr lang="en-US" dirty="0" smtClean="0"/>
              <a:t>Goal is to continue to maintain and make necessary improvements to keep your homes attractive to our market</a:t>
            </a:r>
          </a:p>
        </p:txBody>
      </p:sp>
    </p:spTree>
    <p:extLst>
      <p:ext uri="{BB962C8B-B14F-4D97-AF65-F5344CB8AC3E}">
        <p14:creationId xmlns:p14="http://schemas.microsoft.com/office/powerpoint/2010/main" val="3169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Feedback, Reviews </a:t>
            </a:r>
            <a:br>
              <a:rPr lang="en-US" sz="5400" b="1" dirty="0" smtClean="0"/>
            </a:br>
            <a:r>
              <a:rPr lang="en-US" sz="5400" b="1" dirty="0" smtClean="0"/>
              <a:t>and Marketing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845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VRH through a Pandemic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Vacation Rental Homes Focus for Marketing in 2020</a:t>
            </a:r>
          </a:p>
          <a:p>
            <a:r>
              <a:rPr lang="en-US" dirty="0" smtClean="0"/>
              <a:t>Home page and Email consistent presence</a:t>
            </a:r>
          </a:p>
          <a:p>
            <a:r>
              <a:rPr lang="en-US" dirty="0" smtClean="0"/>
              <a:t>Several Options to chose from</a:t>
            </a:r>
          </a:p>
          <a:p>
            <a:pPr lvl="1"/>
            <a:r>
              <a:rPr lang="en-US" dirty="0" smtClean="0"/>
              <a:t>Short Term, Long Term, Golf, Ski and Stay Package and much more</a:t>
            </a:r>
          </a:p>
          <a:p>
            <a:r>
              <a:rPr lang="en-US" dirty="0" smtClean="0"/>
              <a:t>Have flexibility with dining options, or cooking in home</a:t>
            </a:r>
          </a:p>
          <a:p>
            <a:r>
              <a:rPr lang="en-US" dirty="0" smtClean="0"/>
              <a:t>Catering menu from The Clubhouse</a:t>
            </a:r>
          </a:p>
          <a:p>
            <a:r>
              <a:rPr lang="en-US" dirty="0" smtClean="0"/>
              <a:t>Overall attractive, unique and safe option during the national pandemic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Advisor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105156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ip Sans"/>
                <a:hlinkClick r:id="rId2"/>
              </a:rPr>
              <a:t>Woodloch Springs rental home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>LOVED it! They allow dogs, and the set up was fantastic! We felt safe during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>covid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>, the food was delicious (take out from the overlook) and the drinks were even better! From reservations with Carol, to the massage I had at The Lodge with Laura, to the service and smiles, we relaxed and enjoyed every second. Thanks Woodloch for giving respite during a tough time in our world!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Trip Sans"/>
              </a:rPr>
              <a:t>Read less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Advisor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1706" y="1690688"/>
            <a:ext cx="1070119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ip Sans"/>
                <a:hlinkClick r:id="rId2"/>
              </a:rPr>
              <a:t>Vacation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>First let me start my saying, I am a registered nurse, I saw first hand the devastation that Covid-19 has caused in this country so I cancelled my vacation this year (cruise), but I realized that we needed to get away. I was lucky to find Woodloch resorts in PA. We stayed at Woodloch Springs on the bed and breakfast plan, it was amazing.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>I would be remiss if I did not mention our lodging at the Springs. The house was simply gorgeous, fireplaces, cathedral ceilings backing up to a spectacular golf course, very impressive. There were 10 of us in our family and we had more than enough room to spread out.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rip Sans"/>
              </a:rPr>
              <a:t>All in all, we are a cruise and Caribbean all inclusive family, but Woodloch surprise us all. I did not know that we could have such a fabulous vacation so close to home.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54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Update from </a:t>
            </a:r>
            <a:br>
              <a:rPr lang="en-US" sz="5400" b="1" dirty="0" smtClean="0"/>
            </a:br>
            <a:r>
              <a:rPr lang="en-US" sz="5400" b="1" dirty="0" smtClean="0"/>
              <a:t>Vacation Rental Manager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Tara Carrubba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57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5619"/>
          </a:xfrm>
        </p:spPr>
        <p:txBody>
          <a:bodyPr/>
          <a:lstStyle/>
          <a:p>
            <a:r>
              <a:rPr lang="en-US" b="1" u="sng" dirty="0" smtClean="0"/>
              <a:t>Proactive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102" y="14497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Daily spot check of rental homes</a:t>
            </a:r>
          </a:p>
          <a:p>
            <a:r>
              <a:rPr lang="en-US" dirty="0" smtClean="0"/>
              <a:t>Ongoing communication with maintenance &amp; housekeeping</a:t>
            </a:r>
          </a:p>
          <a:p>
            <a:r>
              <a:rPr lang="en-US" dirty="0" smtClean="0"/>
              <a:t>Managing the needs &amp; expectations of other VR team managers</a:t>
            </a:r>
          </a:p>
          <a:p>
            <a:r>
              <a:rPr lang="en-US" dirty="0" smtClean="0"/>
              <a:t>Evaluating procedures and coordinating with VR managers to work smarter &amp; more efficiently</a:t>
            </a:r>
          </a:p>
          <a:p>
            <a:r>
              <a:rPr lang="en-US" dirty="0" smtClean="0"/>
              <a:t>Establishing relationships with owners; focusing on increased communication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597" y="207964"/>
            <a:ext cx="9144000" cy="829852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Annual Inspection Reports</a:t>
            </a:r>
            <a:endParaRPr lang="en-US" sz="4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264" y="1363720"/>
            <a:ext cx="9144000" cy="4352683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Inspections are completed and have been shared with </a:t>
            </a:r>
            <a:r>
              <a:rPr lang="en-US" sz="2600" dirty="0" smtClean="0"/>
              <a:t>owners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Requesting </a:t>
            </a:r>
            <a:r>
              <a:rPr lang="en-US" sz="2600" dirty="0"/>
              <a:t>owners schedule time while on property for walk thru with VR Manager to review required and recommended </a:t>
            </a:r>
            <a:r>
              <a:rPr lang="en-US" sz="2600" dirty="0" smtClean="0"/>
              <a:t>items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Working with owners to prioritize the </a:t>
            </a:r>
            <a:r>
              <a:rPr lang="en-US" sz="2600" dirty="0"/>
              <a:t>recommended &amp; required improvements </a:t>
            </a:r>
            <a:r>
              <a:rPr lang="en-US" sz="2600" dirty="0" smtClean="0"/>
              <a:t>/ Identifying </a:t>
            </a:r>
            <a:r>
              <a:rPr lang="en-US" sz="2600" dirty="0"/>
              <a:t>the effects of the pandemic on owner’s ability to reinvest to complete required improvements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Scheduling projects around reservations so as to not impact potential rental income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Some reports include “Projected Items” </a:t>
            </a:r>
            <a:r>
              <a:rPr lang="en-US" sz="2600" dirty="0"/>
              <a:t>(</a:t>
            </a:r>
            <a:r>
              <a:rPr lang="en-US" sz="2600" dirty="0" smtClean="0"/>
              <a:t>roof</a:t>
            </a:r>
            <a:r>
              <a:rPr lang="en-US" sz="2600" dirty="0"/>
              <a:t>, HVAC, etc</a:t>
            </a:r>
            <a:r>
              <a:rPr lang="en-US" sz="2600" dirty="0" smtClean="0"/>
              <a:t>.) to address the aging infrastructure of the homes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Ownership is independent of rental income</a:t>
            </a:r>
            <a:endParaRPr lang="en-US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1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58" y="146343"/>
            <a:ext cx="10515600" cy="762448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AWA Standards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35" y="956103"/>
            <a:ext cx="10515600" cy="4351338"/>
          </a:xfrm>
        </p:spPr>
        <p:txBody>
          <a:bodyPr/>
          <a:lstStyle/>
          <a:p>
            <a:r>
              <a:rPr lang="en-US" dirty="0" smtClean="0"/>
              <a:t>AWA is a standard established by </a:t>
            </a:r>
            <a:r>
              <a:rPr lang="en-US" dirty="0" err="1" smtClean="0"/>
              <a:t>Woodloch</a:t>
            </a:r>
            <a:r>
              <a:rPr lang="en-US" dirty="0" smtClean="0"/>
              <a:t> to create consistency yet allowing owners to individualize their homes.</a:t>
            </a:r>
          </a:p>
          <a:p>
            <a:r>
              <a:rPr lang="en-US" dirty="0" smtClean="0"/>
              <a:t>3 main standards include: flooring, painting and wall coverings.</a:t>
            </a:r>
          </a:p>
          <a:p>
            <a:r>
              <a:rPr lang="en-US" dirty="0"/>
              <a:t>Understanding the separation of ownership and AWA standard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We do permit owners to deviate provided the owner:</a:t>
            </a:r>
            <a:br>
              <a:rPr lang="en-US" sz="2000" dirty="0" smtClean="0"/>
            </a:br>
            <a:r>
              <a:rPr lang="en-US" sz="2000" i="1" dirty="0" smtClean="0"/>
              <a:t>Uses an interior decorator</a:t>
            </a:r>
            <a:br>
              <a:rPr lang="en-US" sz="2000" i="1" dirty="0" smtClean="0"/>
            </a:br>
            <a:r>
              <a:rPr lang="en-US" sz="2000" i="1" dirty="0" smtClean="0"/>
              <a:t>Has a decorating plan approved by </a:t>
            </a:r>
            <a:r>
              <a:rPr lang="en-US" sz="2000" i="1" dirty="0" err="1" smtClean="0"/>
              <a:t>Woodloch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There is extra material in the event a repair in needed</a:t>
            </a:r>
          </a:p>
        </p:txBody>
      </p:sp>
    </p:spTree>
    <p:extLst>
      <p:ext uri="{BB962C8B-B14F-4D97-AF65-F5344CB8AC3E}">
        <p14:creationId xmlns:p14="http://schemas.microsoft.com/office/powerpoint/2010/main" val="71210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Woodloch Updates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Brad Kiesendahl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57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122"/>
            <a:ext cx="10515600" cy="616593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Expanded AWA Standards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52" y="830253"/>
            <a:ext cx="10515600" cy="5195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Depersonalization of Home / No Seasonal Decorations</a:t>
            </a:r>
          </a:p>
          <a:p>
            <a:r>
              <a:rPr lang="en-US" sz="2400" dirty="0" smtClean="0"/>
              <a:t>Guidelines on lamps/artwork/accessories</a:t>
            </a:r>
          </a:p>
          <a:p>
            <a:r>
              <a:rPr lang="en-US" sz="2400" dirty="0" smtClean="0"/>
              <a:t>Hard surface flooring on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floor in common areas</a:t>
            </a:r>
          </a:p>
          <a:p>
            <a:r>
              <a:rPr lang="en-US" sz="2400" dirty="0" smtClean="0"/>
              <a:t>Stainless steel kitchen appliances</a:t>
            </a:r>
          </a:p>
          <a:p>
            <a:r>
              <a:rPr lang="en-US" sz="2400" dirty="0" smtClean="0"/>
              <a:t>Countertops: quartz/granite/</a:t>
            </a:r>
            <a:r>
              <a:rPr lang="en-US" sz="2400" dirty="0" err="1" smtClean="0"/>
              <a:t>corian</a:t>
            </a:r>
            <a:endParaRPr lang="en-US" sz="2400" dirty="0" smtClean="0"/>
          </a:p>
          <a:p>
            <a:r>
              <a:rPr lang="en-US" sz="2400" dirty="0" smtClean="0"/>
              <a:t>Quality roll-up shades on windows</a:t>
            </a:r>
          </a:p>
          <a:p>
            <a:r>
              <a:rPr lang="en-US" sz="2400" dirty="0" smtClean="0"/>
              <a:t>Limited to one twin bedroom and no bunk beds</a:t>
            </a:r>
          </a:p>
          <a:p>
            <a:r>
              <a:rPr lang="en-US" sz="2400" dirty="0" smtClean="0"/>
              <a:t>King-size bed in master bedroom</a:t>
            </a:r>
            <a:endParaRPr lang="en-US" sz="2400" dirty="0"/>
          </a:p>
          <a:p>
            <a:r>
              <a:rPr lang="en-US" sz="2400" dirty="0" smtClean="0"/>
              <a:t>TV’s – Samsung is the preferred manufacturer/flat panel/32” in all BR’s and 42”+ in LR &amp; FR.</a:t>
            </a:r>
          </a:p>
          <a:p>
            <a:r>
              <a:rPr lang="en-US" sz="2400" dirty="0" smtClean="0"/>
              <a:t>Option to deviate with a designer approved by </a:t>
            </a:r>
            <a:r>
              <a:rPr lang="en-US" sz="2400" dirty="0" err="1" smtClean="0"/>
              <a:t>Woodloch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301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34" y="207564"/>
            <a:ext cx="9144000" cy="572201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 smtClean="0"/>
              <a:t>Annual Preventative Maintenance</a:t>
            </a:r>
            <a:endParaRPr lang="en-US" sz="4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53669"/>
            <a:ext cx="9144000" cy="430413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Your </a:t>
            </a:r>
            <a:r>
              <a:rPr lang="en-US" dirty="0"/>
              <a:t>yearly maintenance fee covers preventative maintenance of the following components in your home: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FIREPLACE </a:t>
            </a:r>
            <a:r>
              <a:rPr lang="en-US" dirty="0" smtClean="0"/>
              <a:t>CLEANING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HVAC </a:t>
            </a:r>
            <a:r>
              <a:rPr lang="en-US" dirty="0"/>
              <a:t>(twice </a:t>
            </a:r>
            <a:r>
              <a:rPr lang="en-US" dirty="0" smtClean="0"/>
              <a:t>annually)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GUTTER CLEANING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Any repairs or replacements that are deemed necessary as a result of the PM will be completed at the owner’s expense. The Vacation Rental Manager will contact the owner to discuss.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6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52" y="79024"/>
            <a:ext cx="10515600" cy="1048549"/>
          </a:xfrm>
        </p:spPr>
        <p:txBody>
          <a:bodyPr/>
          <a:lstStyle/>
          <a:p>
            <a:r>
              <a:rPr lang="en-US" b="1" u="sng" dirty="0" smtClean="0"/>
              <a:t>Accomplishments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57" y="1359514"/>
            <a:ext cx="10515600" cy="512176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err="1" smtClean="0"/>
              <a:t>WiFi</a:t>
            </a:r>
            <a:r>
              <a:rPr lang="en-US" sz="5100" dirty="0" smtClean="0"/>
              <a:t> Upgrade: IT dep’t replaced </a:t>
            </a:r>
            <a:r>
              <a:rPr lang="en-US" sz="5100" dirty="0"/>
              <a:t>an ineffective guest wireless network architecture with individual networks per rental unit.</a:t>
            </a:r>
            <a:endParaRPr lang="en-US" sz="5100" dirty="0" smtClean="0"/>
          </a:p>
          <a:p>
            <a:r>
              <a:rPr lang="en-US" sz="5100" dirty="0" smtClean="0"/>
              <a:t>Department Coordination – synergy! </a:t>
            </a:r>
          </a:p>
          <a:p>
            <a:r>
              <a:rPr lang="en-US" sz="5100" dirty="0" smtClean="0"/>
              <a:t>Evaluated &amp; revised maintenance work order and billing procedures </a:t>
            </a:r>
          </a:p>
          <a:p>
            <a:r>
              <a:rPr lang="en-US" sz="5100" dirty="0" smtClean="0"/>
              <a:t>Enhanced internal workflows</a:t>
            </a:r>
          </a:p>
          <a:p>
            <a:r>
              <a:rPr lang="en-US" sz="5100" dirty="0" smtClean="0"/>
              <a:t>Improved Preventative Maintenance tracking &amp; scheduling; dedicated maintenance coordinator for program</a:t>
            </a:r>
          </a:p>
          <a:p>
            <a:r>
              <a:rPr lang="en-US" sz="5100" dirty="0" smtClean="0"/>
              <a:t>More estimates completed &amp; owner approved at this point in the year than in previous years</a:t>
            </a:r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52" y="79024"/>
            <a:ext cx="10515600" cy="1048549"/>
          </a:xfrm>
        </p:spPr>
        <p:txBody>
          <a:bodyPr/>
          <a:lstStyle/>
          <a:p>
            <a:r>
              <a:rPr lang="en-US" b="1" u="sng" dirty="0" smtClean="0"/>
              <a:t>Looking Ahead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05" y="13936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Revisiting the inspection reports in the Fall to address the required items that may have been put “on hold” until after the summer rental season</a:t>
            </a:r>
          </a:p>
          <a:p>
            <a:r>
              <a:rPr lang="en-US" dirty="0" smtClean="0"/>
              <a:t>Striving to achieve consistency in the rental accommodations</a:t>
            </a:r>
            <a:endParaRPr lang="en-US" dirty="0"/>
          </a:p>
          <a:p>
            <a:r>
              <a:rPr lang="en-US" dirty="0" smtClean="0"/>
              <a:t>Continuing </a:t>
            </a:r>
            <a:r>
              <a:rPr lang="en-US" dirty="0"/>
              <a:t>to look for ways to improve our system so we do not miss any areas of improvement that may be necessary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7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Update from </a:t>
            </a:r>
            <a:br>
              <a:rPr lang="en-US" sz="5400" b="1" dirty="0" smtClean="0"/>
            </a:br>
            <a:r>
              <a:rPr lang="en-US" sz="5400" b="1" dirty="0" smtClean="0"/>
              <a:t>Revenue Manager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Amy Beilman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64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2020 Final Income/Occupancy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012872"/>
              </p:ext>
            </p:extLst>
          </p:nvPr>
        </p:nvGraphicFramePr>
        <p:xfrm>
          <a:off x="2009928" y="2083317"/>
          <a:ext cx="8455796" cy="3272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95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Occupancy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40.8%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33.6%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Income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$2,421,319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$2,314,286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$1,566,169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9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Change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of Income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-4.4%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-32.3%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2020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269" y="1296238"/>
            <a:ext cx="10033462" cy="4632290"/>
          </a:xfrm>
        </p:spPr>
        <p:txBody>
          <a:bodyPr>
            <a:normAutofit lnSpcReduction="10000"/>
          </a:bodyPr>
          <a:lstStyle/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dirty="0" smtClean="0"/>
              <a:t>Through 80 days of closure and beyond, the Vacation Rental Homes were a place of safe respite for many of you and in turn we parlayed that into an opportunity for our guests to have that too. (Long Term Rental Program)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While, the occupancy percentage is only 3.8% behind –all room nights are not created equal.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It’s a mix of personal usage (no income), long term rentals (longer stays but only 1 unit), and regular business.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Due to capacity restrictions, occupancy did not hold the same weight as normal - guest counts were priority.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99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2020 </a:t>
            </a:r>
            <a:r>
              <a:rPr lang="en-US" b="1" dirty="0" smtClean="0"/>
              <a:t>Income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269" y="1234943"/>
            <a:ext cx="10033462" cy="51741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Early projections were that income would fall about 50% behind, but through our strategic approach we were able to narrow that loss for the program to 32.3%. Individual home performance varies.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 smtClean="0"/>
              <a:t>Highlights:</a:t>
            </a:r>
          </a:p>
          <a:p>
            <a:pPr lvl="2"/>
            <a:r>
              <a:rPr lang="en-US" sz="1800" dirty="0" smtClean="0"/>
              <a:t>Demand – Drive To Market; Private Homes</a:t>
            </a:r>
          </a:p>
          <a:p>
            <a:pPr lvl="2"/>
            <a:r>
              <a:rPr lang="en-US" sz="1800" dirty="0" smtClean="0"/>
              <a:t>Long Term Rentals</a:t>
            </a:r>
          </a:p>
          <a:p>
            <a:pPr lvl="2"/>
            <a:r>
              <a:rPr lang="en-US" sz="1800" dirty="0" smtClean="0"/>
              <a:t>Limited Rate Resistance</a:t>
            </a:r>
          </a:p>
          <a:p>
            <a:pPr lvl="2"/>
            <a:r>
              <a:rPr lang="en-US" sz="1800" dirty="0"/>
              <a:t>N</a:t>
            </a:r>
            <a:r>
              <a:rPr lang="en-US" sz="1800" dirty="0" smtClean="0"/>
              <a:t>ew guests (turned into repeat already!)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2000" b="1" dirty="0" smtClean="0"/>
              <a:t>Challenges:</a:t>
            </a:r>
          </a:p>
          <a:p>
            <a:pPr lvl="2"/>
            <a:r>
              <a:rPr lang="en-US" sz="1800" dirty="0" smtClean="0"/>
              <a:t>Capacity</a:t>
            </a:r>
          </a:p>
          <a:p>
            <a:pPr lvl="2"/>
            <a:r>
              <a:rPr lang="en-US" sz="1800" dirty="0" smtClean="0"/>
              <a:t>State Imposed Restrictions Impact</a:t>
            </a:r>
          </a:p>
          <a:p>
            <a:pPr lvl="2"/>
            <a:r>
              <a:rPr lang="en-US" sz="1800" dirty="0" smtClean="0"/>
              <a:t>Generational Travel Discouraged (impacted larger homes the most)</a:t>
            </a:r>
          </a:p>
          <a:p>
            <a:pPr lvl="2"/>
            <a:r>
              <a:rPr lang="en-US" sz="1800" dirty="0" smtClean="0"/>
              <a:t>Cancellations from our loyal, repeat guests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82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Looking ahead… 2021 Forecast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00" y="1497204"/>
            <a:ext cx="10750899" cy="4413145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While we are forecasting 2021 occupancy to be behind 2020 at 32.5% (235 room nights behind); income is not expected to be behind 2020.</a:t>
            </a:r>
          </a:p>
          <a:p>
            <a:pPr marL="457200" lvl="1" indent="0">
              <a:buNone/>
            </a:pPr>
            <a:r>
              <a:rPr lang="en-US" sz="2000" dirty="0" smtClean="0"/>
              <a:t>	Some challenges we factored in:</a:t>
            </a:r>
          </a:p>
          <a:p>
            <a:pPr lvl="3"/>
            <a:r>
              <a:rPr lang="en-US" dirty="0" smtClean="0"/>
              <a:t>Capacity Restrictions vs Guest Expectations</a:t>
            </a:r>
          </a:p>
          <a:p>
            <a:pPr lvl="3"/>
            <a:r>
              <a:rPr lang="en-US" dirty="0" smtClean="0"/>
              <a:t>Return of Expanded Travel… </a:t>
            </a:r>
            <a:r>
              <a:rPr lang="en-US" dirty="0" err="1" smtClean="0"/>
              <a:t>ie</a:t>
            </a:r>
            <a:r>
              <a:rPr lang="en-US" dirty="0" smtClean="0"/>
              <a:t>- air travel</a:t>
            </a:r>
          </a:p>
          <a:p>
            <a:pPr lvl="3"/>
            <a:r>
              <a:rPr lang="en-US" dirty="0" smtClean="0"/>
              <a:t>Limited Weddings and Corporate Travel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However, 2021 is starting better than forecasted.</a:t>
            </a:r>
          </a:p>
          <a:p>
            <a:pPr marL="914400" lvl="2" indent="0">
              <a:buNone/>
            </a:pPr>
            <a:r>
              <a:rPr lang="en-US" dirty="0" smtClean="0"/>
              <a:t>Some positives:</a:t>
            </a:r>
          </a:p>
          <a:p>
            <a:pPr lvl="3"/>
            <a:r>
              <a:rPr lang="en-US" dirty="0" smtClean="0"/>
              <a:t>February the program income was up 8%; also up over our projections to the bank</a:t>
            </a:r>
          </a:p>
          <a:p>
            <a:pPr lvl="3"/>
            <a:r>
              <a:rPr lang="en-US" dirty="0" smtClean="0"/>
              <a:t>WLS is pacing ahead of 2020 BEFORE pandemic hit for the entire year.</a:t>
            </a:r>
          </a:p>
          <a:p>
            <a:pPr lvl="3"/>
            <a:r>
              <a:rPr lang="en-US" dirty="0" smtClean="0"/>
              <a:t>Loosening of travel restrictions sooner than expected</a:t>
            </a:r>
          </a:p>
          <a:p>
            <a:pPr lvl="3"/>
            <a:r>
              <a:rPr lang="en-US" dirty="0" smtClean="0"/>
              <a:t>Interest still strong with Long Term Rentals</a:t>
            </a:r>
          </a:p>
          <a:p>
            <a:pPr lvl="3"/>
            <a:r>
              <a:rPr lang="en-US" dirty="0" smtClean="0"/>
              <a:t>Phones are BUSY!  Waiting lists are BACK! </a:t>
            </a:r>
          </a:p>
          <a:p>
            <a:pPr lvl="3"/>
            <a:r>
              <a:rPr lang="en-US" dirty="0" smtClean="0"/>
              <a:t>Early sales show stronger than ever results; peak dates still are peak but the shoulder nights getting big boosts.</a:t>
            </a:r>
          </a:p>
          <a:p>
            <a:pPr lvl="3"/>
            <a:r>
              <a:rPr lang="en-US" dirty="0" smtClean="0"/>
              <a:t>Price Integrity from 2020, helps a stronger 2021.  (Long term goals vs short term gains!)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2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Jan/Feb 2021 - Income/Occupancy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027732"/>
              </p:ext>
            </p:extLst>
          </p:nvPr>
        </p:nvGraphicFramePr>
        <p:xfrm>
          <a:off x="2099482" y="1690688"/>
          <a:ext cx="7898628" cy="3272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95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2021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Occupancy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21.6%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30.1%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37.3%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Income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$158,667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$234,133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$239,973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9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Change of Income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+48%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+2.5%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Ground Rules and Introductions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4000" dirty="0"/>
              <a:t>Meeting will be approximately </a:t>
            </a:r>
            <a:r>
              <a:rPr lang="en-US" sz="4000" dirty="0" smtClean="0"/>
              <a:t>1.5 hour</a:t>
            </a:r>
            <a:endParaRPr lang="en-US" sz="4000" dirty="0"/>
          </a:p>
          <a:p>
            <a:r>
              <a:rPr lang="en-US" sz="4000" dirty="0" smtClean="0"/>
              <a:t>Zoom Format—Enter questions into the Chat Section—answer at the end of the meeting</a:t>
            </a:r>
          </a:p>
          <a:p>
            <a:r>
              <a:rPr lang="en-US" sz="4000" dirty="0" smtClean="0"/>
              <a:t>Who is in the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05" y="337680"/>
            <a:ext cx="10184476" cy="72874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What affects my rent?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2" y="1251367"/>
            <a:ext cx="9917339" cy="397377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Guest Requests:</a:t>
            </a:r>
          </a:p>
          <a:p>
            <a:pPr lvl="1"/>
            <a:r>
              <a:rPr lang="en-US" sz="1400" dirty="0" smtClean="0"/>
              <a:t>Location</a:t>
            </a:r>
          </a:p>
          <a:p>
            <a:pPr lvl="1"/>
            <a:r>
              <a:rPr lang="en-US" sz="1400" dirty="0" smtClean="0"/>
              <a:t>Specific number </a:t>
            </a:r>
            <a:r>
              <a:rPr lang="en-US" sz="1400" dirty="0"/>
              <a:t>of bedrooms and </a:t>
            </a:r>
            <a:r>
              <a:rPr lang="en-US" sz="1400" dirty="0" smtClean="0"/>
              <a:t>baths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creen </a:t>
            </a:r>
            <a:r>
              <a:rPr lang="en-US" sz="1400" dirty="0"/>
              <a:t>porch, large deck, bed types, views,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lvl="1"/>
            <a:r>
              <a:rPr lang="en-US" sz="1400" dirty="0" smtClean="0"/>
              <a:t>Personal preference to move after in the unit</a:t>
            </a:r>
          </a:p>
          <a:p>
            <a:pPr marL="0" indent="0">
              <a:buNone/>
            </a:pPr>
            <a:r>
              <a:rPr lang="en-US" sz="1800" dirty="0" smtClean="0"/>
              <a:t>Groups and reservations of friends requesting houses next to each other</a:t>
            </a:r>
          </a:p>
          <a:p>
            <a:pPr marL="0" indent="0">
              <a:buNone/>
            </a:pPr>
            <a:r>
              <a:rPr lang="en-US" sz="1800" dirty="0" smtClean="0"/>
              <a:t>Overall freshness of décor &amp; furnishings and living space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Last </a:t>
            </a:r>
            <a:r>
              <a:rPr lang="en-US" sz="1800" dirty="0"/>
              <a:t>minute </a:t>
            </a:r>
            <a:r>
              <a:rPr lang="en-US" sz="1800" dirty="0" smtClean="0"/>
              <a:t>cancellations (</a:t>
            </a:r>
            <a:r>
              <a:rPr lang="en-US" sz="1800" dirty="0" err="1" smtClean="0"/>
              <a:t>Covid</a:t>
            </a:r>
            <a:r>
              <a:rPr lang="en-US" sz="1800" dirty="0" smtClean="0"/>
              <a:t> </a:t>
            </a:r>
            <a:r>
              <a:rPr lang="en-US" sz="1800" dirty="0"/>
              <a:t>/ </a:t>
            </a:r>
            <a:r>
              <a:rPr lang="en-US" sz="1800" dirty="0" err="1"/>
              <a:t>Covid</a:t>
            </a:r>
            <a:r>
              <a:rPr lang="en-US" sz="1800" dirty="0"/>
              <a:t> </a:t>
            </a:r>
            <a:r>
              <a:rPr lang="en-US" sz="1800" dirty="0" smtClean="0"/>
              <a:t>Exposure)</a:t>
            </a:r>
          </a:p>
          <a:p>
            <a:pPr marL="0" indent="0">
              <a:buNone/>
            </a:pPr>
            <a:r>
              <a:rPr lang="en-US" sz="1800" dirty="0" smtClean="0"/>
              <a:t>Owner </a:t>
            </a:r>
            <a:r>
              <a:rPr lang="en-US" sz="1800" dirty="0"/>
              <a:t>usage on high demand </a:t>
            </a:r>
            <a:r>
              <a:rPr lang="en-US" sz="1800" dirty="0" smtClean="0"/>
              <a:t>times</a:t>
            </a:r>
          </a:p>
          <a:p>
            <a:pPr marL="0" indent="0">
              <a:buNone/>
            </a:pPr>
            <a:r>
              <a:rPr lang="en-US" sz="1800" dirty="0" smtClean="0"/>
              <a:t>Maintenance/construction issues</a:t>
            </a:r>
          </a:p>
          <a:p>
            <a:pPr marL="0" indent="0">
              <a:buNone/>
            </a:pPr>
            <a:r>
              <a:rPr lang="en-US" sz="1800" dirty="0" smtClean="0"/>
              <a:t>Distribution </a:t>
            </a:r>
            <a:r>
              <a:rPr lang="en-US" sz="1800" dirty="0"/>
              <a:t>Challenges</a:t>
            </a:r>
          </a:p>
          <a:p>
            <a:pPr lvl="1"/>
            <a:r>
              <a:rPr lang="en-US" sz="1600" dirty="0"/>
              <a:t>Handicap</a:t>
            </a:r>
          </a:p>
          <a:p>
            <a:pPr lvl="1"/>
            <a:r>
              <a:rPr lang="en-US" sz="1600" dirty="0"/>
              <a:t>Pet Friendly</a:t>
            </a:r>
          </a:p>
          <a:p>
            <a:pPr lvl="1"/>
            <a:r>
              <a:rPr lang="en-US" sz="1600" dirty="0"/>
              <a:t>Volume of </a:t>
            </a:r>
            <a:r>
              <a:rPr lang="en-US" sz="1600" dirty="0" smtClean="0"/>
              <a:t>Reservations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30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954" y="808506"/>
            <a:ext cx="8239298" cy="49799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We make every effort to spread rentals evenly, but in the end we accommodate our guests’ preferences rather than lose the reservation or disappoint a guest.</a:t>
            </a:r>
          </a:p>
        </p:txBody>
      </p:sp>
    </p:spTree>
    <p:extLst>
      <p:ext uri="{BB962C8B-B14F-4D97-AF65-F5344CB8AC3E}">
        <p14:creationId xmlns:p14="http://schemas.microsoft.com/office/powerpoint/2010/main" val="33074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Springs vs Pines – Redwood Comparison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470" y="18173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Cost to guest for 1 week in summer with 3 families of 4 sharing </a:t>
            </a:r>
            <a:r>
              <a:rPr lang="en-US" b="1" dirty="0" smtClean="0"/>
              <a:t>Redwood</a:t>
            </a:r>
            <a:r>
              <a:rPr lang="en-US" dirty="0" smtClean="0"/>
              <a:t> category home, including tax and 15% gratuity: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Redwood / Springs Non American Plan:	$11,458</a:t>
            </a:r>
          </a:p>
          <a:p>
            <a:pPr marL="0" indent="0">
              <a:buNone/>
            </a:pPr>
            <a:r>
              <a:rPr lang="en-US" dirty="0" smtClean="0"/>
              <a:t>         Southwoods Pines American Plan:	$32,041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     Difference: 	$20,583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13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Springs vs Pines – Hemlock Comparison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137" y="1861510"/>
            <a:ext cx="96757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Cost to guest for 1 week in summer with a family of 6 in a </a:t>
            </a:r>
            <a:r>
              <a:rPr lang="en-US" b="1" dirty="0" smtClean="0"/>
              <a:t>Hemlock</a:t>
            </a:r>
            <a:r>
              <a:rPr lang="en-US" dirty="0" smtClean="0"/>
              <a:t> including tax and 15% gratuity: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Hemlock / Springs Non American Plan:	$8,583</a:t>
            </a:r>
          </a:p>
          <a:p>
            <a:pPr marL="0" indent="0">
              <a:buNone/>
            </a:pPr>
            <a:r>
              <a:rPr lang="en-US" dirty="0" smtClean="0"/>
              <a:t>	 Tallwoods Pines American Plan:	$17,108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   Difference: 	$8,525</a:t>
            </a:r>
          </a:p>
        </p:txBody>
      </p:sp>
    </p:spTree>
    <p:extLst>
      <p:ext uri="{BB962C8B-B14F-4D97-AF65-F5344CB8AC3E}">
        <p14:creationId xmlns:p14="http://schemas.microsoft.com/office/powerpoint/2010/main" val="23410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Long Term Rental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947" y="1690688"/>
            <a:ext cx="9657040" cy="413653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40 Rentals - $428,070</a:t>
            </a:r>
          </a:p>
          <a:p>
            <a:pPr lvl="2"/>
            <a:r>
              <a:rPr lang="en-US" dirty="0" smtClean="0"/>
              <a:t>27 for 2020  … base rate: $267,570</a:t>
            </a:r>
          </a:p>
          <a:p>
            <a:pPr lvl="2"/>
            <a:r>
              <a:rPr lang="en-US" dirty="0" smtClean="0"/>
              <a:t>13 so far for 2021 … base rate: $167,600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Fun Facts:</a:t>
            </a:r>
          </a:p>
          <a:p>
            <a:pPr lvl="2"/>
            <a:r>
              <a:rPr lang="en-US" dirty="0" smtClean="0"/>
              <a:t>2 renters purchased homes in WLS</a:t>
            </a:r>
          </a:p>
          <a:p>
            <a:pPr lvl="2"/>
            <a:r>
              <a:rPr lang="en-US" dirty="0" smtClean="0"/>
              <a:t>1 renter purchased a home in surrounding area</a:t>
            </a:r>
          </a:p>
          <a:p>
            <a:pPr lvl="2"/>
            <a:r>
              <a:rPr lang="en-US" dirty="0" smtClean="0"/>
              <a:t>Summer 2021 already has one repeat renter</a:t>
            </a:r>
          </a:p>
          <a:p>
            <a:pPr lvl="2"/>
            <a:r>
              <a:rPr lang="en-US" dirty="0" smtClean="0"/>
              <a:t>Throughout the year, we have had 10 extensions – and 2 repeat bookings.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 book and evaluate all inquiries… verify LTR vs Repeat Guests.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Highest requests – Pet Friendly and Screened-in porches; and individual home photos for decision making.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5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8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Airbnb / Travelzoo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67" y="1325563"/>
            <a:ext cx="10255209" cy="47216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Early 2020 – we tested pilot programs with Airbnb and Travelzoo.  Cut short due to pandemic</a:t>
            </a:r>
            <a:r>
              <a:rPr lang="en-US" dirty="0"/>
              <a:t>. </a:t>
            </a:r>
            <a:r>
              <a:rPr lang="en-US" dirty="0" smtClean="0"/>
              <a:t>Well </a:t>
            </a:r>
            <a:r>
              <a:rPr lang="en-US" dirty="0"/>
              <a:t>received but hard to manage on our end.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Woodloch’s</a:t>
            </a:r>
            <a:r>
              <a:rPr lang="en-US" dirty="0" smtClean="0"/>
              <a:t> Vacation Rental Homes need to be present where the guests are booking/shopping.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Are the Airbnb’s in the community competition?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Yes – at times; depending on the renters price point and expectation of use</a:t>
            </a:r>
          </a:p>
          <a:p>
            <a:pPr lvl="1"/>
            <a:r>
              <a:rPr lang="en-US" dirty="0" smtClean="0"/>
              <a:t>No – use of Woodloch Pines is not included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Reminder: You cannot privately rent your home to guests or list your home on these platforms.</a:t>
            </a:r>
          </a:p>
        </p:txBody>
      </p:sp>
    </p:spTree>
    <p:extLst>
      <p:ext uri="{BB962C8B-B14F-4D97-AF65-F5344CB8AC3E}">
        <p14:creationId xmlns:p14="http://schemas.microsoft.com/office/powerpoint/2010/main" val="430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8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Wrap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67" y="1325563"/>
            <a:ext cx="10255209" cy="472162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Personal Usage </a:t>
            </a:r>
            <a:r>
              <a:rPr lang="en-US" dirty="0" smtClean="0"/>
              <a:t>– make sure you’ve booked your travel for the remainder of 2021; specifically your summer or holiday travel. Many normal plans were altered in 2020 and may not have been carried over to 2021. 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Guest Counts </a:t>
            </a:r>
            <a:r>
              <a:rPr lang="en-US" dirty="0" smtClean="0"/>
              <a:t>- Please send counts when you are using your home. You’ll never be turned away!  We just want to plan accordingly. 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144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Marketing Update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Rory O’Fee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10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75" y="160786"/>
            <a:ext cx="10515600" cy="1325563"/>
          </a:xfrm>
        </p:spPr>
        <p:txBody>
          <a:bodyPr/>
          <a:lstStyle/>
          <a:p>
            <a:r>
              <a:rPr lang="en-US" b="1" dirty="0" smtClean="0"/>
              <a:t>Things took a turn…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440" y="1348420"/>
            <a:ext cx="4182687" cy="106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err="1" smtClean="0"/>
              <a:t>Woodloch@Home</a:t>
            </a:r>
            <a:endParaRPr lang="en-US" sz="2800" dirty="0" smtClean="0"/>
          </a:p>
          <a:p>
            <a:pPr lvl="1"/>
            <a:r>
              <a:rPr lang="en-US" sz="2800" dirty="0" smtClean="0"/>
              <a:t>Community Outreach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23" y="410665"/>
            <a:ext cx="6462848" cy="4000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513969"/>
            <a:ext cx="3889084" cy="21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4375" y="160786"/>
            <a:ext cx="10515600" cy="1325563"/>
          </a:xfrm>
        </p:spPr>
        <p:txBody>
          <a:bodyPr/>
          <a:lstStyle/>
          <a:p>
            <a:r>
              <a:rPr lang="en-US" b="1" dirty="0" smtClean="0"/>
              <a:t>We’re All In This Together</a:t>
            </a:r>
            <a:endParaRPr lang="en-US" b="1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14" y="1486349"/>
            <a:ext cx="7165571" cy="4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Looking Back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08671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Optimism abounded at 2020 Meeting</a:t>
            </a:r>
          </a:p>
          <a:p>
            <a:r>
              <a:rPr lang="en-US" sz="3600" dirty="0" smtClean="0"/>
              <a:t>Pandemic and our Initial Response</a:t>
            </a:r>
          </a:p>
          <a:p>
            <a:r>
              <a:rPr lang="en-US" sz="3600" dirty="0" smtClean="0"/>
              <a:t>Staff Efforts—Outreach and Concern</a:t>
            </a:r>
          </a:p>
          <a:p>
            <a:r>
              <a:rPr lang="en-US" sz="3600" dirty="0" smtClean="0"/>
              <a:t>Re-opening process—reinventing the </a:t>
            </a:r>
            <a:r>
              <a:rPr lang="en-US" sz="3600" dirty="0" err="1" smtClean="0"/>
              <a:t>Woodloch</a:t>
            </a:r>
            <a:r>
              <a:rPr lang="en-US" sz="3600" dirty="0" smtClean="0"/>
              <a:t> Experience</a:t>
            </a:r>
          </a:p>
          <a:p>
            <a:r>
              <a:rPr lang="en-US" sz="3600" dirty="0" smtClean="0"/>
              <a:t>Creativity—Long Term Rentals, Smaller Families, Utilization of Home by VR owners</a:t>
            </a:r>
          </a:p>
          <a:p>
            <a:r>
              <a:rPr lang="en-US" sz="3600" dirty="0"/>
              <a:t>Election and Racial Unrest</a:t>
            </a:r>
          </a:p>
          <a:p>
            <a:r>
              <a:rPr lang="en-US" sz="3600" dirty="0" smtClean="0"/>
              <a:t>Roller Coaster from June-December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3" y="1319933"/>
            <a:ext cx="6823011" cy="12736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All In This Together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Resort Responsibly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Galvanizing of the Brand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4375" y="160786"/>
            <a:ext cx="10515600" cy="1325563"/>
          </a:xfrm>
        </p:spPr>
        <p:txBody>
          <a:bodyPr/>
          <a:lstStyle/>
          <a:p>
            <a:r>
              <a:rPr lang="en-US" b="1" dirty="0" smtClean="0"/>
              <a:t>Messaging Shift - Reopening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77" y="3179618"/>
            <a:ext cx="3308467" cy="2076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r="17698"/>
          <a:stretch/>
        </p:blipFill>
        <p:spPr>
          <a:xfrm>
            <a:off x="5195455" y="3179618"/>
            <a:ext cx="2593571" cy="2080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62" y="124113"/>
            <a:ext cx="2988424" cy="56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01" y="198871"/>
            <a:ext cx="10515600" cy="1325563"/>
          </a:xfrm>
        </p:spPr>
        <p:txBody>
          <a:bodyPr/>
          <a:lstStyle/>
          <a:p>
            <a:r>
              <a:rPr lang="en-US" b="1" dirty="0" smtClean="0"/>
              <a:t>Influencers</a:t>
            </a:r>
            <a:endParaRPr lang="en-US" sz="36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77" y="104016"/>
            <a:ext cx="6891580" cy="66156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754" y="1319932"/>
            <a:ext cx="4545324" cy="14814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Hosting 5-7 Influencers/</a:t>
            </a:r>
            <a:r>
              <a:rPr lang="en-US" dirty="0" err="1" smtClean="0"/>
              <a:t>mo</a:t>
            </a:r>
            <a:endParaRPr lang="en-US" dirty="0" smtClean="0"/>
          </a:p>
          <a:p>
            <a:r>
              <a:rPr lang="en-US" dirty="0" smtClean="0"/>
              <a:t>Home page presence</a:t>
            </a:r>
          </a:p>
          <a:p>
            <a:r>
              <a:rPr lang="en-US" dirty="0" smtClean="0"/>
              <a:t>Social Media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" y="3573804"/>
            <a:ext cx="4823803" cy="87536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45733" y="4449166"/>
            <a:ext cx="1367090" cy="281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14,000 views</a:t>
            </a:r>
          </a:p>
        </p:txBody>
      </p:sp>
    </p:spTree>
    <p:extLst>
      <p:ext uri="{BB962C8B-B14F-4D97-AF65-F5344CB8AC3E}">
        <p14:creationId xmlns:p14="http://schemas.microsoft.com/office/powerpoint/2010/main" val="29383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Earned Media and Influence</a:t>
            </a:r>
            <a:endParaRPr lang="en-US" sz="3600" b="1" u="sng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38200" y="1448173"/>
            <a:ext cx="8460673" cy="102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Influencer outreach leads to earned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8" y="2567235"/>
            <a:ext cx="2571040" cy="257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7" y="2554778"/>
            <a:ext cx="2589105" cy="2589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54" y="2567235"/>
            <a:ext cx="2576648" cy="2576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29" y="773142"/>
            <a:ext cx="3117952" cy="43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Brand Growth and A Fresh Start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530086"/>
            <a:ext cx="9602585" cy="159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National Plan Your Vacation Day / </a:t>
            </a:r>
            <a:r>
              <a:rPr lang="en-US" dirty="0" err="1" smtClean="0"/>
              <a:t>TravelZoo</a:t>
            </a:r>
            <a:endParaRPr lang="en-US" dirty="0" smtClean="0"/>
          </a:p>
          <a:p>
            <a:r>
              <a:rPr lang="en-US" dirty="0" smtClean="0"/>
              <a:t>Web Traffic Growth </a:t>
            </a:r>
            <a:r>
              <a:rPr lang="en-US" sz="1800" i="1" dirty="0" smtClean="0"/>
              <a:t>(Jan – Mar, up 35% YOY)</a:t>
            </a:r>
          </a:p>
          <a:p>
            <a:r>
              <a:rPr lang="en-US" dirty="0" smtClean="0"/>
              <a:t>Google Digital Advertising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5" y="3225339"/>
            <a:ext cx="8801793" cy="24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11" y="171436"/>
            <a:ext cx="3259975" cy="651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24" y="822960"/>
            <a:ext cx="5512723" cy="602328"/>
          </a:xfrm>
        </p:spPr>
        <p:txBody>
          <a:bodyPr>
            <a:normAutofit/>
          </a:bodyPr>
          <a:lstStyle/>
          <a:p>
            <a:r>
              <a:rPr lang="en-US" dirty="0" smtClean="0"/>
              <a:t>Step 1 - The New Woodloch.com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573"/>
            <a:ext cx="12192000" cy="51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7" y="495633"/>
            <a:ext cx="6801196" cy="651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Woodloch.com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1" y="1487977"/>
            <a:ext cx="8658398" cy="380722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Home Page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Special Statement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Vacation Rental Experience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Long Term Rentals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31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061"/>
            <a:ext cx="10515600" cy="1325563"/>
          </a:xfrm>
        </p:spPr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17665"/>
            <a:ext cx="5612476" cy="3154335"/>
          </a:xfrm>
        </p:spPr>
        <p:txBody>
          <a:bodyPr>
            <a:normAutofit/>
          </a:bodyPr>
          <a:lstStyle/>
          <a:p>
            <a:r>
              <a:rPr lang="en-US" dirty="0" smtClean="0"/>
              <a:t>Connecting Marketing to Customers</a:t>
            </a:r>
          </a:p>
          <a:p>
            <a:pPr lvl="1"/>
            <a:r>
              <a:rPr lang="en-US" dirty="0" smtClean="0"/>
              <a:t>Track / Metasearch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Super Content Marketing</a:t>
            </a:r>
          </a:p>
          <a:p>
            <a:pPr lvl="1"/>
            <a:r>
              <a:rPr lang="en-US" dirty="0" err="1" smtClean="0"/>
              <a:t>UGC</a:t>
            </a:r>
            <a:endParaRPr lang="en-US" dirty="0" smtClean="0"/>
          </a:p>
          <a:p>
            <a:pPr lvl="1"/>
            <a:r>
              <a:rPr lang="en-US" dirty="0" smtClean="0"/>
              <a:t>Potential Department Growth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31" y="549347"/>
            <a:ext cx="2284630" cy="19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03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Looking Back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5086717"/>
          </a:xfrm>
        </p:spPr>
        <p:txBody>
          <a:bodyPr/>
          <a:lstStyle/>
          <a:p>
            <a:r>
              <a:rPr lang="en-US" sz="3600" dirty="0" smtClean="0"/>
              <a:t>Guest Feedback and Reputation</a:t>
            </a:r>
          </a:p>
          <a:p>
            <a:r>
              <a:rPr lang="en-US" sz="3600" dirty="0" smtClean="0"/>
              <a:t>Exposed lots of New People to </a:t>
            </a:r>
            <a:r>
              <a:rPr lang="en-US" sz="3600" dirty="0" err="1" smtClean="0"/>
              <a:t>Woodloch</a:t>
            </a:r>
            <a:endParaRPr lang="en-US" sz="3600" dirty="0" smtClean="0"/>
          </a:p>
          <a:p>
            <a:r>
              <a:rPr lang="en-US" sz="3600" dirty="0" smtClean="0"/>
              <a:t>Real Estate Boom</a:t>
            </a:r>
          </a:p>
          <a:p>
            <a:r>
              <a:rPr lang="en-US" sz="3600" dirty="0" smtClean="0"/>
              <a:t>The Lodge at </a:t>
            </a:r>
            <a:r>
              <a:rPr lang="en-US" sz="3600" dirty="0" err="1" smtClean="0"/>
              <a:t>Woodloch</a:t>
            </a:r>
            <a:r>
              <a:rPr lang="en-US" sz="3600" dirty="0" smtClean="0"/>
              <a:t> shared a similar path</a:t>
            </a:r>
          </a:p>
          <a:p>
            <a:r>
              <a:rPr lang="en-US" sz="3600" dirty="0" smtClean="0"/>
              <a:t>Confirming our Why?—What </a:t>
            </a:r>
            <a:r>
              <a:rPr lang="en-US" sz="3600" dirty="0" err="1" smtClean="0"/>
              <a:t>Woodloch</a:t>
            </a:r>
            <a:r>
              <a:rPr lang="en-US" sz="3600" dirty="0" smtClean="0"/>
              <a:t> Means to People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671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Economic Impact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9908"/>
            <a:ext cx="10515600" cy="5069132"/>
          </a:xfrm>
        </p:spPr>
        <p:txBody>
          <a:bodyPr>
            <a:noAutofit/>
          </a:bodyPr>
          <a:lstStyle/>
          <a:p>
            <a:r>
              <a:rPr lang="en-US" sz="3200" dirty="0" smtClean="0"/>
              <a:t>Significant losses</a:t>
            </a:r>
          </a:p>
          <a:p>
            <a:r>
              <a:rPr lang="en-US" sz="3200" dirty="0" smtClean="0"/>
              <a:t>Pines Occupancy declined by more than 50% </a:t>
            </a:r>
          </a:p>
          <a:p>
            <a:r>
              <a:rPr lang="en-US" sz="3200" dirty="0" smtClean="0"/>
              <a:t>Springs Occupancy declined by more than 10% </a:t>
            </a:r>
          </a:p>
          <a:p>
            <a:r>
              <a:rPr lang="en-US" sz="3200" dirty="0" smtClean="0"/>
              <a:t>Banking Relationship</a:t>
            </a:r>
          </a:p>
          <a:p>
            <a:r>
              <a:rPr lang="en-US" sz="3200" dirty="0" smtClean="0"/>
              <a:t>Qualified for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round of PPP</a:t>
            </a:r>
          </a:p>
          <a:p>
            <a:r>
              <a:rPr lang="en-US" sz="3200" dirty="0" smtClean="0"/>
              <a:t>Political Efforts and Lobbying for </a:t>
            </a:r>
            <a:r>
              <a:rPr lang="en-US" sz="3200" dirty="0" err="1" smtClean="0"/>
              <a:t>Woodloch</a:t>
            </a:r>
            <a:r>
              <a:rPr lang="en-US" sz="3200" dirty="0" smtClean="0"/>
              <a:t> and Travel Industry</a:t>
            </a:r>
          </a:p>
          <a:p>
            <a:r>
              <a:rPr lang="en-US" sz="3200" dirty="0" smtClean="0"/>
              <a:t>Unable to qualify for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Round of PPP</a:t>
            </a:r>
          </a:p>
          <a:p>
            <a:r>
              <a:rPr lang="en-US" sz="3200" dirty="0" smtClean="0"/>
              <a:t>Capital Expenditures—limited but still necessary (ice cream, fire pits, etc.)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14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Current Status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427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 Capacity and Travel Restrictions</a:t>
            </a:r>
          </a:p>
          <a:p>
            <a:r>
              <a:rPr lang="en-US" sz="3600" dirty="0" smtClean="0"/>
              <a:t>Vaccination Efforts</a:t>
            </a:r>
          </a:p>
          <a:p>
            <a:r>
              <a:rPr lang="en-US" sz="3600" dirty="0" smtClean="0"/>
              <a:t>Current operating levels—hopes for Summer</a:t>
            </a:r>
          </a:p>
          <a:p>
            <a:r>
              <a:rPr lang="en-US" sz="3600" dirty="0" smtClean="0"/>
              <a:t>What to expect from your WL experience</a:t>
            </a:r>
          </a:p>
          <a:p>
            <a:r>
              <a:rPr lang="en-US" sz="3600" dirty="0" smtClean="0"/>
              <a:t>Short term and long term effects of pandemic on travel</a:t>
            </a:r>
          </a:p>
          <a:p>
            <a:r>
              <a:rPr lang="en-US" sz="3600" dirty="0" smtClean="0"/>
              <a:t>Balance-Safety, Experience, Reputation, Profitability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8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Program Updates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Brooke James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19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2020 Journey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Expectations started high in 2020</a:t>
            </a:r>
          </a:p>
          <a:p>
            <a:r>
              <a:rPr lang="en-US" dirty="0" smtClean="0"/>
              <a:t>Reaction to business closing</a:t>
            </a:r>
          </a:p>
          <a:p>
            <a:r>
              <a:rPr lang="en-US" dirty="0" smtClean="0"/>
              <a:t>Pandemic paved a new path </a:t>
            </a:r>
          </a:p>
          <a:p>
            <a:r>
              <a:rPr lang="en-US" dirty="0" smtClean="0"/>
              <a:t>Woodloch Springs Guest Homes showed early opportunity</a:t>
            </a:r>
          </a:p>
          <a:p>
            <a:r>
              <a:rPr lang="en-US" dirty="0" smtClean="0"/>
              <a:t>Hiring a Vacation Rental Manager</a:t>
            </a:r>
          </a:p>
        </p:txBody>
      </p:sp>
    </p:spTree>
    <p:extLst>
      <p:ext uri="{BB962C8B-B14F-4D97-AF65-F5344CB8AC3E}">
        <p14:creationId xmlns:p14="http://schemas.microsoft.com/office/powerpoint/2010/main" val="38323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3393</TotalTime>
  <Words>2217</Words>
  <Application>Microsoft Office PowerPoint</Application>
  <PresentationFormat>Widescreen</PresentationFormat>
  <Paragraphs>296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Trip Sans</vt:lpstr>
      <vt:lpstr>Office Theme</vt:lpstr>
      <vt:lpstr>Woodloch Springs  Vacation Rental Homeowner Meeting</vt:lpstr>
      <vt:lpstr>Woodloch Updates</vt:lpstr>
      <vt:lpstr>Ground Rules and Introductions</vt:lpstr>
      <vt:lpstr>Looking Back</vt:lpstr>
      <vt:lpstr>Looking Back</vt:lpstr>
      <vt:lpstr>Economic Impact</vt:lpstr>
      <vt:lpstr>Current Status</vt:lpstr>
      <vt:lpstr>Program Updates</vt:lpstr>
      <vt:lpstr>2020 Journey</vt:lpstr>
      <vt:lpstr>Vacation Rental Manager</vt:lpstr>
      <vt:lpstr> 2020/2021  -Inspection reports</vt:lpstr>
      <vt:lpstr>Feedback, Reviews  and Marketing</vt:lpstr>
      <vt:lpstr>Marketing VRH through a Pandemic </vt:lpstr>
      <vt:lpstr>Trip Advisor</vt:lpstr>
      <vt:lpstr>Trip Advisor</vt:lpstr>
      <vt:lpstr>Update from  Vacation Rental Manager</vt:lpstr>
      <vt:lpstr>Proactive Approach</vt:lpstr>
      <vt:lpstr>Annual Inspection Reports</vt:lpstr>
      <vt:lpstr>AWA Standards</vt:lpstr>
      <vt:lpstr>Expanded AWA Standards</vt:lpstr>
      <vt:lpstr>Annual Preventative Maintenance</vt:lpstr>
      <vt:lpstr>Accomplishments</vt:lpstr>
      <vt:lpstr>Looking Ahead</vt:lpstr>
      <vt:lpstr>Update from  Revenue Manager</vt:lpstr>
      <vt:lpstr>2020 Final Income/Occupancy</vt:lpstr>
      <vt:lpstr>2020 Review</vt:lpstr>
      <vt:lpstr>2020 Income Review</vt:lpstr>
      <vt:lpstr>Looking ahead… 2021 Forecast </vt:lpstr>
      <vt:lpstr>Jan/Feb 2021 - Income/Occupancy</vt:lpstr>
      <vt:lpstr>What affects my rent?</vt:lpstr>
      <vt:lpstr>PowerPoint Presentation</vt:lpstr>
      <vt:lpstr>Springs vs Pines – Redwood Comparison</vt:lpstr>
      <vt:lpstr>Springs vs Pines – Hemlock Comparison</vt:lpstr>
      <vt:lpstr>Long Term Rental Program</vt:lpstr>
      <vt:lpstr>Airbnb / Travelzoo</vt:lpstr>
      <vt:lpstr>Wrap Up</vt:lpstr>
      <vt:lpstr>Marketing Update</vt:lpstr>
      <vt:lpstr>Things took a turn…</vt:lpstr>
      <vt:lpstr>We’re All In This Together</vt:lpstr>
      <vt:lpstr>Messaging Shift - Reopening</vt:lpstr>
      <vt:lpstr>Influencers</vt:lpstr>
      <vt:lpstr>Earned Media and Influence</vt:lpstr>
      <vt:lpstr>Brand Growth and A Fresh Start</vt:lpstr>
      <vt:lpstr>What’s Next?</vt:lpstr>
      <vt:lpstr>The New Woodloch.com</vt:lpstr>
      <vt:lpstr>What’s Next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Woodloch Springs  Guest Homeowner Meeting</dc:title>
  <dc:creator>Amy B. Beilman</dc:creator>
  <cp:lastModifiedBy>Rory J. O'Fee</cp:lastModifiedBy>
  <cp:revision>199</cp:revision>
  <cp:lastPrinted>2021-03-18T15:28:42Z</cp:lastPrinted>
  <dcterms:created xsi:type="dcterms:W3CDTF">2018-03-21T16:03:38Z</dcterms:created>
  <dcterms:modified xsi:type="dcterms:W3CDTF">2021-03-20T12:15:44Z</dcterms:modified>
</cp:coreProperties>
</file>